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lear Sans Regular" panose="020B0604020202020204" charset="0"/>
      <p:regular r:id="rId34"/>
    </p:embeddedFont>
    <p:embeddedFont>
      <p:font typeface="DejaVu Serif Bold" panose="020B0604020202020204" charset="0"/>
      <p:regular r:id="rId35"/>
    </p:embeddedFont>
    <p:embeddedFont>
      <p:font typeface="Noto Serif Display" panose="020B0604020202020204"/>
      <p:regular r:id="rId36"/>
    </p:embeddedFont>
    <p:embeddedFont>
      <p:font typeface="Tahoma" panose="020B0604030504040204" pitchFamily="34" charset="0"/>
      <p:regular r:id="rId37"/>
      <p:bold r:id="rId38"/>
    </p:embeddedFont>
    <p:embeddedFont>
      <p:font typeface="Tahoma Bold" panose="020B0804030504040204" pitchFamily="34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53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54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55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57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58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59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60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47.svg"/><Relationship Id="rId12" Type="http://schemas.openxmlformats.org/officeDocument/2006/relationships/image" Target="../media/image20.png"/><Relationship Id="rId17" Type="http://schemas.openxmlformats.org/officeDocument/2006/relationships/image" Target="../media/image61.png"/><Relationship Id="rId2" Type="http://schemas.openxmlformats.org/officeDocument/2006/relationships/image" Target="../media/image2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266700"/>
            <a:ext cx="2621856" cy="2612938"/>
          </a:xfrm>
          <a:custGeom>
            <a:avLst/>
            <a:gdLst/>
            <a:ahLst/>
            <a:cxnLst/>
            <a:rect l="l" t="t" r="r" b="b"/>
            <a:pathLst>
              <a:path w="2621856" h="2612938">
                <a:moveTo>
                  <a:pt x="0" y="0"/>
                </a:moveTo>
                <a:lnTo>
                  <a:pt x="2621856" y="0"/>
                </a:lnTo>
                <a:lnTo>
                  <a:pt x="2621856" y="2612938"/>
                </a:lnTo>
                <a:lnTo>
                  <a:pt x="0" y="2612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88808" y="624561"/>
            <a:ext cx="15366523" cy="245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2"/>
              </a:lnSpc>
            </a:pPr>
            <a:r>
              <a:rPr lang="en-US" sz="3530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BỘ TÀI NGUYÊN VÀ MÔI TRƯỜNG</a:t>
            </a:r>
          </a:p>
          <a:p>
            <a:pPr algn="l">
              <a:lnSpc>
                <a:spcPts val="4942"/>
              </a:lnSpc>
            </a:pPr>
            <a:r>
              <a:rPr lang="en-US" sz="3530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TRƯỜNG ĐẠI HỌC TÀI NGUYÊN &amp; MÔI TRƯỜNG THÀNH PHỐ HỒ CHÍ MINH</a:t>
            </a:r>
          </a:p>
          <a:p>
            <a:pPr algn="l">
              <a:lnSpc>
                <a:spcPts val="4942"/>
              </a:lnSpc>
            </a:pPr>
            <a:r>
              <a:rPr lang="en-US" sz="3530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KHOA CÔNG NGHỆ THÔNG TIN</a:t>
            </a:r>
          </a:p>
          <a:p>
            <a:pPr algn="l">
              <a:lnSpc>
                <a:spcPts val="4942"/>
              </a:lnSpc>
            </a:pPr>
            <a:endParaRPr lang="en-US" sz="3530" dirty="0">
              <a:solidFill>
                <a:srgbClr val="FEFEF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76600" y="3078071"/>
            <a:ext cx="11498740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BÁO CÁO THỰC TẬP TỐT NGHIỆP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87740" y="4473575"/>
            <a:ext cx="651252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ĐỀ  TÀI : QUẢN LÝ BỆNH ÁN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1477" y="6210300"/>
            <a:ext cx="4575399" cy="237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GVHD:</a:t>
            </a:r>
          </a:p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Sinh </a:t>
            </a:r>
            <a:r>
              <a:rPr lang="en-US" sz="3399" b="1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viên</a:t>
            </a:r>
            <a:r>
              <a:rPr lang="en-US" sz="3399" b="1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3399" b="1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thực</a:t>
            </a:r>
            <a:r>
              <a:rPr lang="en-US" sz="3399" b="1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3399" b="1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hiện</a:t>
            </a:r>
            <a:r>
              <a:rPr lang="en-US" sz="3399" b="1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b="1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Lớp</a:t>
            </a:r>
            <a:r>
              <a:rPr lang="en-US" sz="3399" b="1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:</a:t>
            </a:r>
          </a:p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MSSV: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72400" y="6210300"/>
            <a:ext cx="6506292" cy="237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ThS</a:t>
            </a:r>
            <a:r>
              <a:rPr lang="en-US" sz="3399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. Cao </a:t>
            </a:r>
            <a:r>
              <a:rPr lang="en-US" sz="3399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Hữu</a:t>
            </a:r>
            <a:r>
              <a:rPr lang="en-US" sz="3399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Thanh Vũ  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Nguyễn Bá Hùng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10_ĐH_CNPM3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1050080264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681062"/>
          </a:xfrm>
          <a:custGeom>
            <a:avLst/>
            <a:gdLst/>
            <a:ahLst/>
            <a:cxnLst/>
            <a:rect l="l" t="t" r="r" b="b"/>
            <a:pathLst>
              <a:path w="18288000" h="1681062">
                <a:moveTo>
                  <a:pt x="0" y="0"/>
                </a:moveTo>
                <a:lnTo>
                  <a:pt x="18288000" y="0"/>
                </a:lnTo>
                <a:lnTo>
                  <a:pt x="18288000" y="1681062"/>
                </a:lnTo>
                <a:lnTo>
                  <a:pt x="0" y="168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911" b="-30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2172" y="398770"/>
            <a:ext cx="853055" cy="883521"/>
          </a:xfrm>
          <a:custGeom>
            <a:avLst/>
            <a:gdLst/>
            <a:ahLst/>
            <a:cxnLst/>
            <a:rect l="l" t="t" r="r" b="b"/>
            <a:pathLst>
              <a:path w="853055" h="883521">
                <a:moveTo>
                  <a:pt x="0" y="0"/>
                </a:moveTo>
                <a:lnTo>
                  <a:pt x="853056" y="0"/>
                </a:lnTo>
                <a:lnTo>
                  <a:pt x="853056" y="883522"/>
                </a:lnTo>
                <a:lnTo>
                  <a:pt x="0" y="88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7584" y="2309881"/>
            <a:ext cx="17572831" cy="7598131"/>
          </a:xfrm>
          <a:custGeom>
            <a:avLst/>
            <a:gdLst/>
            <a:ahLst/>
            <a:cxnLst/>
            <a:rect l="l" t="t" r="r" b="b"/>
            <a:pathLst>
              <a:path w="17572831" h="7598131">
                <a:moveTo>
                  <a:pt x="0" y="0"/>
                </a:moveTo>
                <a:lnTo>
                  <a:pt x="17572832" y="0"/>
                </a:lnTo>
                <a:lnTo>
                  <a:pt x="17572832" y="7598131"/>
                </a:lnTo>
                <a:lnTo>
                  <a:pt x="0" y="759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35" r="-17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1859073"/>
            <a:ext cx="3284427" cy="3284427"/>
          </a:xfrm>
          <a:custGeom>
            <a:avLst/>
            <a:gdLst/>
            <a:ahLst/>
            <a:cxnLst/>
            <a:rect l="l" t="t" r="r" b="b"/>
            <a:pathLst>
              <a:path w="3284427" h="3284427">
                <a:moveTo>
                  <a:pt x="0" y="0"/>
                </a:moveTo>
                <a:lnTo>
                  <a:pt x="3284427" y="0"/>
                </a:lnTo>
                <a:lnTo>
                  <a:pt x="3284427" y="3284427"/>
                </a:lnTo>
                <a:lnTo>
                  <a:pt x="0" y="3284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12544" y="4475634"/>
            <a:ext cx="6342756" cy="3836976"/>
          </a:xfrm>
          <a:custGeom>
            <a:avLst/>
            <a:gdLst/>
            <a:ahLst/>
            <a:cxnLst/>
            <a:rect l="l" t="t" r="r" b="b"/>
            <a:pathLst>
              <a:path w="6342756" h="3836976">
                <a:moveTo>
                  <a:pt x="0" y="0"/>
                </a:moveTo>
                <a:lnTo>
                  <a:pt x="6342756" y="0"/>
                </a:lnTo>
                <a:lnTo>
                  <a:pt x="6342756" y="3836976"/>
                </a:lnTo>
                <a:lnTo>
                  <a:pt x="0" y="3836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878217" y="4380983"/>
            <a:ext cx="6880794" cy="4026278"/>
          </a:xfrm>
          <a:custGeom>
            <a:avLst/>
            <a:gdLst/>
            <a:ahLst/>
            <a:cxnLst/>
            <a:rect l="l" t="t" r="r" b="b"/>
            <a:pathLst>
              <a:path w="6880794" h="4026278">
                <a:moveTo>
                  <a:pt x="0" y="0"/>
                </a:moveTo>
                <a:lnTo>
                  <a:pt x="6880794" y="0"/>
                </a:lnTo>
                <a:lnTo>
                  <a:pt x="6880794" y="4026278"/>
                </a:lnTo>
                <a:lnTo>
                  <a:pt x="0" y="4026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509869" y="6456344"/>
            <a:ext cx="5693471" cy="5603911"/>
          </a:xfrm>
          <a:custGeom>
            <a:avLst/>
            <a:gdLst/>
            <a:ahLst/>
            <a:cxnLst/>
            <a:rect l="l" t="t" r="r" b="b"/>
            <a:pathLst>
              <a:path w="5693471" h="5603911">
                <a:moveTo>
                  <a:pt x="0" y="0"/>
                </a:moveTo>
                <a:lnTo>
                  <a:pt x="5693471" y="0"/>
                </a:lnTo>
                <a:lnTo>
                  <a:pt x="5693471" y="5603912"/>
                </a:lnTo>
                <a:lnTo>
                  <a:pt x="0" y="5603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5338" y="349359"/>
            <a:ext cx="6681461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CƠ SỞ LÝ THUYẾT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83602" y="2949554"/>
            <a:ext cx="133892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Các ngôn ngữ thiết kế và lập trình sử dụng trong đồ án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681062"/>
          </a:xfrm>
          <a:custGeom>
            <a:avLst/>
            <a:gdLst/>
            <a:ahLst/>
            <a:cxnLst/>
            <a:rect l="l" t="t" r="r" b="b"/>
            <a:pathLst>
              <a:path w="18288000" h="1681062">
                <a:moveTo>
                  <a:pt x="0" y="0"/>
                </a:moveTo>
                <a:lnTo>
                  <a:pt x="18288000" y="0"/>
                </a:lnTo>
                <a:lnTo>
                  <a:pt x="18288000" y="1681062"/>
                </a:lnTo>
                <a:lnTo>
                  <a:pt x="0" y="168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911" b="-30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2172" y="398770"/>
            <a:ext cx="853055" cy="883521"/>
          </a:xfrm>
          <a:custGeom>
            <a:avLst/>
            <a:gdLst/>
            <a:ahLst/>
            <a:cxnLst/>
            <a:rect l="l" t="t" r="r" b="b"/>
            <a:pathLst>
              <a:path w="853055" h="883521">
                <a:moveTo>
                  <a:pt x="0" y="0"/>
                </a:moveTo>
                <a:lnTo>
                  <a:pt x="853056" y="0"/>
                </a:lnTo>
                <a:lnTo>
                  <a:pt x="853056" y="883522"/>
                </a:lnTo>
                <a:lnTo>
                  <a:pt x="0" y="88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7584" y="2210476"/>
            <a:ext cx="17705996" cy="7505024"/>
          </a:xfrm>
          <a:custGeom>
            <a:avLst/>
            <a:gdLst/>
            <a:ahLst/>
            <a:cxnLst/>
            <a:rect l="l" t="t" r="r" b="b"/>
            <a:pathLst>
              <a:path w="17705996" h="7198636">
                <a:moveTo>
                  <a:pt x="0" y="0"/>
                </a:moveTo>
                <a:lnTo>
                  <a:pt x="17705997" y="0"/>
                </a:lnTo>
                <a:lnTo>
                  <a:pt x="17705997" y="7198636"/>
                </a:lnTo>
                <a:lnTo>
                  <a:pt x="0" y="719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07" t="-5549" r="-161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5338" y="349359"/>
            <a:ext cx="6757661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CƠ SỞ LÝ THUYẾT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2172" y="2587509"/>
            <a:ext cx="1338922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Ngôn ngữ lập trình C#</a:t>
            </a:r>
          </a:p>
        </p:txBody>
      </p:sp>
      <p:sp>
        <p:nvSpPr>
          <p:cNvPr id="8" name="Freeform 8"/>
          <p:cNvSpPr/>
          <p:nvPr/>
        </p:nvSpPr>
        <p:spPr>
          <a:xfrm>
            <a:off x="752955" y="3315354"/>
            <a:ext cx="8525857" cy="4988882"/>
          </a:xfrm>
          <a:custGeom>
            <a:avLst/>
            <a:gdLst/>
            <a:ahLst/>
            <a:cxnLst/>
            <a:rect l="l" t="t" r="r" b="b"/>
            <a:pathLst>
              <a:path w="8525857" h="4988882">
                <a:moveTo>
                  <a:pt x="0" y="0"/>
                </a:moveTo>
                <a:lnTo>
                  <a:pt x="8525857" y="0"/>
                </a:lnTo>
                <a:lnTo>
                  <a:pt x="8525857" y="4988881"/>
                </a:lnTo>
                <a:lnTo>
                  <a:pt x="0" y="4988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497700" y="3258204"/>
            <a:ext cx="8565881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C# là ngôn ngữ lập trình hướng đối tượng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76082" y="4855636"/>
            <a:ext cx="8487498" cy="55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Là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ngôn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ngữ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lập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trình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cực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kì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phổ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biến</a:t>
            </a:r>
            <a:endParaRPr lang="en-US" sz="3399" dirty="0">
              <a:solidFill>
                <a:srgbClr val="FEFEF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54465" y="5833305"/>
            <a:ext cx="8409115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C#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được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thiết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kế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với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cú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pháp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đơn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giản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dễ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đọc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giúp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lập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trình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viên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dễ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dàng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duy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trì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phát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triển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mã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nguồn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681062"/>
          </a:xfrm>
          <a:custGeom>
            <a:avLst/>
            <a:gdLst/>
            <a:ahLst/>
            <a:cxnLst/>
            <a:rect l="l" t="t" r="r" b="b"/>
            <a:pathLst>
              <a:path w="18288000" h="1681062">
                <a:moveTo>
                  <a:pt x="0" y="0"/>
                </a:moveTo>
                <a:lnTo>
                  <a:pt x="18288000" y="0"/>
                </a:lnTo>
                <a:lnTo>
                  <a:pt x="18288000" y="1681062"/>
                </a:lnTo>
                <a:lnTo>
                  <a:pt x="0" y="168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911" b="-30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2172" y="398770"/>
            <a:ext cx="853055" cy="883521"/>
          </a:xfrm>
          <a:custGeom>
            <a:avLst/>
            <a:gdLst/>
            <a:ahLst/>
            <a:cxnLst/>
            <a:rect l="l" t="t" r="r" b="b"/>
            <a:pathLst>
              <a:path w="853055" h="883521">
                <a:moveTo>
                  <a:pt x="0" y="0"/>
                </a:moveTo>
                <a:lnTo>
                  <a:pt x="853056" y="0"/>
                </a:lnTo>
                <a:lnTo>
                  <a:pt x="853056" y="883522"/>
                </a:lnTo>
                <a:lnTo>
                  <a:pt x="0" y="88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7584" y="2210476"/>
            <a:ext cx="17705996" cy="7198636"/>
          </a:xfrm>
          <a:custGeom>
            <a:avLst/>
            <a:gdLst/>
            <a:ahLst/>
            <a:cxnLst/>
            <a:rect l="l" t="t" r="r" b="b"/>
            <a:pathLst>
              <a:path w="17705996" h="7198636">
                <a:moveTo>
                  <a:pt x="0" y="0"/>
                </a:moveTo>
                <a:lnTo>
                  <a:pt x="17705997" y="0"/>
                </a:lnTo>
                <a:lnTo>
                  <a:pt x="17705997" y="7198636"/>
                </a:lnTo>
                <a:lnTo>
                  <a:pt x="0" y="719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07" t="-5549" r="-161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5338" y="349359"/>
            <a:ext cx="6757661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CƠ SỞ LÝ THUYẾT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2172" y="2587509"/>
            <a:ext cx="1338922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Ngôn ngữ lập trình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10583" y="3574764"/>
            <a:ext cx="8565881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JavaScript là một ngôn ngữ lập trình phổ biến được sử dụng chủ yếu để phát triển các ứng dụng web động.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10583" y="5752644"/>
            <a:ext cx="8487498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jQuery là một thư viện JavaScript nhẹ, phổ biến và mạnh mẽ, giúp lập trình viên dễ dàng thao tác</a:t>
            </a:r>
          </a:p>
        </p:txBody>
      </p:sp>
      <p:sp>
        <p:nvSpPr>
          <p:cNvPr id="10" name="Freeform 10"/>
          <p:cNvSpPr/>
          <p:nvPr/>
        </p:nvSpPr>
        <p:spPr>
          <a:xfrm>
            <a:off x="602172" y="3442937"/>
            <a:ext cx="8541828" cy="5167278"/>
          </a:xfrm>
          <a:custGeom>
            <a:avLst/>
            <a:gdLst/>
            <a:ahLst/>
            <a:cxnLst/>
            <a:rect l="l" t="t" r="r" b="b"/>
            <a:pathLst>
              <a:path w="8541828" h="5167278">
                <a:moveTo>
                  <a:pt x="0" y="0"/>
                </a:moveTo>
                <a:lnTo>
                  <a:pt x="8541828" y="0"/>
                </a:lnTo>
                <a:lnTo>
                  <a:pt x="8541828" y="5167278"/>
                </a:lnTo>
                <a:lnTo>
                  <a:pt x="0" y="5167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13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499475"/>
            <a:ext cx="18288000" cy="946480"/>
          </a:xfrm>
          <a:custGeom>
            <a:avLst/>
            <a:gdLst/>
            <a:ahLst/>
            <a:cxnLst/>
            <a:rect l="l" t="t" r="r" b="b"/>
            <a:pathLst>
              <a:path w="18288000" h="946480">
                <a:moveTo>
                  <a:pt x="0" y="0"/>
                </a:moveTo>
                <a:lnTo>
                  <a:pt x="18288000" y="0"/>
                </a:lnTo>
                <a:lnTo>
                  <a:pt x="18288000" y="946480"/>
                </a:lnTo>
                <a:lnTo>
                  <a:pt x="0" y="946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911" b="-30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200539" y="1445955"/>
            <a:ext cx="11155119" cy="8046231"/>
          </a:xfrm>
          <a:custGeom>
            <a:avLst/>
            <a:gdLst/>
            <a:ahLst/>
            <a:cxnLst/>
            <a:rect l="l" t="t" r="r" b="b"/>
            <a:pathLst>
              <a:path w="11155119" h="8046231">
                <a:moveTo>
                  <a:pt x="0" y="0"/>
                </a:moveTo>
                <a:lnTo>
                  <a:pt x="11155119" y="0"/>
                </a:lnTo>
                <a:lnTo>
                  <a:pt x="11155119" y="8046231"/>
                </a:lnTo>
                <a:lnTo>
                  <a:pt x="0" y="804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2" r="-53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432786" y="1445955"/>
            <a:ext cx="10168040" cy="5729821"/>
          </a:xfrm>
          <a:custGeom>
            <a:avLst/>
            <a:gdLst/>
            <a:ahLst/>
            <a:cxnLst/>
            <a:rect l="l" t="t" r="r" b="b"/>
            <a:pathLst>
              <a:path w="10168040" h="5729821">
                <a:moveTo>
                  <a:pt x="0" y="0"/>
                </a:moveTo>
                <a:lnTo>
                  <a:pt x="10168039" y="0"/>
                </a:lnTo>
                <a:lnTo>
                  <a:pt x="10168039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457" b="-44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0793" y="2713543"/>
            <a:ext cx="794085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PHẦN 3: CÀI ĐẶT THỰC NGHIỆM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0" y="0"/>
                </a:moveTo>
                <a:lnTo>
                  <a:pt x="18288000" y="0"/>
                </a:lnTo>
                <a:lnTo>
                  <a:pt x="182880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1105" b="-4520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2172" y="398770"/>
            <a:ext cx="853055" cy="883521"/>
          </a:xfrm>
          <a:custGeom>
            <a:avLst/>
            <a:gdLst/>
            <a:ahLst/>
            <a:cxnLst/>
            <a:rect l="l" t="t" r="r" b="b"/>
            <a:pathLst>
              <a:path w="853055" h="883521">
                <a:moveTo>
                  <a:pt x="0" y="0"/>
                </a:moveTo>
                <a:lnTo>
                  <a:pt x="853056" y="0"/>
                </a:lnTo>
                <a:lnTo>
                  <a:pt x="853056" y="883522"/>
                </a:lnTo>
                <a:lnTo>
                  <a:pt x="0" y="88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681062"/>
            <a:ext cx="18288000" cy="8605938"/>
          </a:xfrm>
          <a:custGeom>
            <a:avLst/>
            <a:gdLst/>
            <a:ahLst/>
            <a:cxnLst/>
            <a:rect l="l" t="t" r="r" b="b"/>
            <a:pathLst>
              <a:path w="18288000" h="8605938">
                <a:moveTo>
                  <a:pt x="0" y="0"/>
                </a:moveTo>
                <a:lnTo>
                  <a:pt x="18288000" y="0"/>
                </a:lnTo>
                <a:lnTo>
                  <a:pt x="18288000" y="8605938"/>
                </a:lnTo>
                <a:lnTo>
                  <a:pt x="0" y="8605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766" b="-97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2617" y="349359"/>
            <a:ext cx="7411383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YÊU CẦU CHỨC NĂNG</a:t>
            </a:r>
          </a:p>
        </p:txBody>
      </p:sp>
      <p:sp>
        <p:nvSpPr>
          <p:cNvPr id="7" name="Freeform 7"/>
          <p:cNvSpPr/>
          <p:nvPr/>
        </p:nvSpPr>
        <p:spPr>
          <a:xfrm>
            <a:off x="602172" y="2177185"/>
            <a:ext cx="16970659" cy="1006462"/>
          </a:xfrm>
          <a:custGeom>
            <a:avLst/>
            <a:gdLst/>
            <a:ahLst/>
            <a:cxnLst/>
            <a:rect l="l" t="t" r="r" b="b"/>
            <a:pathLst>
              <a:path w="16970659" h="1006462">
                <a:moveTo>
                  <a:pt x="0" y="0"/>
                </a:moveTo>
                <a:lnTo>
                  <a:pt x="16970659" y="0"/>
                </a:lnTo>
                <a:lnTo>
                  <a:pt x="16970659" y="1006462"/>
                </a:lnTo>
                <a:lnTo>
                  <a:pt x="0" y="1006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26" t="-39693" r="-23701" b="-6152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366409"/>
            <a:ext cx="1554003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Chức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năng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phù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hợp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với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nhân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viên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quan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lý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nhân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viên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nghiệp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vụ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quản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lý</a:t>
            </a:r>
            <a:r>
              <a:rPr lang="en-US" sz="3399" dirty="0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>
            <a:off x="602172" y="3583697"/>
            <a:ext cx="16970659" cy="1006462"/>
          </a:xfrm>
          <a:custGeom>
            <a:avLst/>
            <a:gdLst/>
            <a:ahLst/>
            <a:cxnLst/>
            <a:rect l="l" t="t" r="r" b="b"/>
            <a:pathLst>
              <a:path w="16970659" h="1006462">
                <a:moveTo>
                  <a:pt x="0" y="0"/>
                </a:moveTo>
                <a:lnTo>
                  <a:pt x="16970659" y="0"/>
                </a:lnTo>
                <a:lnTo>
                  <a:pt x="16970659" y="1006462"/>
                </a:lnTo>
                <a:lnTo>
                  <a:pt x="0" y="1006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26" t="-39693" r="-23701" b="-6152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3772920"/>
            <a:ext cx="1559297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Có giao diện thân thiện và dễ dàng để mọi người có thể sử dụng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602172" y="4990209"/>
            <a:ext cx="16970659" cy="1006462"/>
          </a:xfrm>
          <a:custGeom>
            <a:avLst/>
            <a:gdLst/>
            <a:ahLst/>
            <a:cxnLst/>
            <a:rect l="l" t="t" r="r" b="b"/>
            <a:pathLst>
              <a:path w="16970659" h="1006462">
                <a:moveTo>
                  <a:pt x="0" y="0"/>
                </a:moveTo>
                <a:lnTo>
                  <a:pt x="16970659" y="0"/>
                </a:lnTo>
                <a:lnTo>
                  <a:pt x="16970659" y="1006461"/>
                </a:lnTo>
                <a:lnTo>
                  <a:pt x="0" y="1006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26" t="-39693" r="-23701" b="-6152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75759" y="5180709"/>
            <a:ext cx="1559297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Có khả năng bảo mật, phân quyền</a:t>
            </a:r>
          </a:p>
        </p:txBody>
      </p:sp>
      <p:sp>
        <p:nvSpPr>
          <p:cNvPr id="13" name="Freeform 13"/>
          <p:cNvSpPr/>
          <p:nvPr/>
        </p:nvSpPr>
        <p:spPr>
          <a:xfrm>
            <a:off x="602172" y="6420998"/>
            <a:ext cx="16970659" cy="1006462"/>
          </a:xfrm>
          <a:custGeom>
            <a:avLst/>
            <a:gdLst/>
            <a:ahLst/>
            <a:cxnLst/>
            <a:rect l="l" t="t" r="r" b="b"/>
            <a:pathLst>
              <a:path w="16970659" h="1006462">
                <a:moveTo>
                  <a:pt x="0" y="0"/>
                </a:moveTo>
                <a:lnTo>
                  <a:pt x="16970659" y="0"/>
                </a:lnTo>
                <a:lnTo>
                  <a:pt x="16970659" y="1006462"/>
                </a:lnTo>
                <a:lnTo>
                  <a:pt x="0" y="1006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26" t="-39693" r="-23701" b="-6152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02229" y="6610222"/>
            <a:ext cx="1559297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Có khả năng mở rộng trong tương lai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82018" y="-1772038"/>
            <a:ext cx="5704021" cy="5601476"/>
          </a:xfrm>
          <a:custGeom>
            <a:avLst/>
            <a:gdLst/>
            <a:ahLst/>
            <a:cxnLst/>
            <a:rect l="l" t="t" r="r" b="b"/>
            <a:pathLst>
              <a:path w="5704021" h="5601476">
                <a:moveTo>
                  <a:pt x="0" y="0"/>
                </a:moveTo>
                <a:lnTo>
                  <a:pt x="5704021" y="0"/>
                </a:lnTo>
                <a:lnTo>
                  <a:pt x="5704021" y="5601476"/>
                </a:lnTo>
                <a:lnTo>
                  <a:pt x="0" y="5601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343561"/>
            <a:ext cx="12399871" cy="1536734"/>
          </a:xfrm>
          <a:custGeom>
            <a:avLst/>
            <a:gdLst/>
            <a:ahLst/>
            <a:cxnLst/>
            <a:rect l="l" t="t" r="r" b="b"/>
            <a:pathLst>
              <a:path w="12399871" h="1536734">
                <a:moveTo>
                  <a:pt x="0" y="0"/>
                </a:moveTo>
                <a:lnTo>
                  <a:pt x="12399871" y="0"/>
                </a:lnTo>
                <a:lnTo>
                  <a:pt x="12399871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26" t="-1719" b="-17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880295"/>
            <a:ext cx="18288000" cy="819242"/>
          </a:xfrm>
          <a:custGeom>
            <a:avLst/>
            <a:gdLst/>
            <a:ahLst/>
            <a:cxnLst/>
            <a:rect l="l" t="t" r="r" b="b"/>
            <a:pathLst>
              <a:path w="18288000" h="819242">
                <a:moveTo>
                  <a:pt x="0" y="0"/>
                </a:moveTo>
                <a:lnTo>
                  <a:pt x="18288000" y="0"/>
                </a:lnTo>
                <a:lnTo>
                  <a:pt x="18288000" y="819242"/>
                </a:lnTo>
                <a:lnTo>
                  <a:pt x="0" y="819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776" r="-25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15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2696316"/>
            <a:ext cx="18288000" cy="7590684"/>
          </a:xfrm>
          <a:custGeom>
            <a:avLst/>
            <a:gdLst/>
            <a:ahLst/>
            <a:cxnLst/>
            <a:rect l="l" t="t" r="r" b="b"/>
            <a:pathLst>
              <a:path w="18288000" h="7590684">
                <a:moveTo>
                  <a:pt x="0" y="0"/>
                </a:moveTo>
                <a:lnTo>
                  <a:pt x="18288000" y="0"/>
                </a:lnTo>
                <a:lnTo>
                  <a:pt x="18288000" y="7590684"/>
                </a:lnTo>
                <a:lnTo>
                  <a:pt x="0" y="7590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83" t="-5549" r="-15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5261127"/>
            <a:ext cx="18288000" cy="819242"/>
          </a:xfrm>
          <a:custGeom>
            <a:avLst/>
            <a:gdLst/>
            <a:ahLst/>
            <a:cxnLst/>
            <a:rect l="l" t="t" r="r" b="b"/>
            <a:pathLst>
              <a:path w="18288000" h="819242">
                <a:moveTo>
                  <a:pt x="0" y="0"/>
                </a:moveTo>
                <a:lnTo>
                  <a:pt x="18288000" y="0"/>
                </a:lnTo>
                <a:lnTo>
                  <a:pt x="18288000" y="819242"/>
                </a:lnTo>
                <a:lnTo>
                  <a:pt x="0" y="819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776" r="-25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424863" y="1880295"/>
            <a:ext cx="6848608" cy="8406705"/>
          </a:xfrm>
          <a:custGeom>
            <a:avLst/>
            <a:gdLst/>
            <a:ahLst/>
            <a:cxnLst/>
            <a:rect l="l" t="t" r="r" b="b"/>
            <a:pathLst>
              <a:path w="6848608" h="8406705">
                <a:moveTo>
                  <a:pt x="0" y="0"/>
                </a:moveTo>
                <a:lnTo>
                  <a:pt x="6848608" y="0"/>
                </a:lnTo>
                <a:lnTo>
                  <a:pt x="6848608" y="8406705"/>
                </a:lnTo>
                <a:lnTo>
                  <a:pt x="0" y="8406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38" r="-175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63460" y="647700"/>
            <a:ext cx="8251939" cy="8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YÊU CẦU HỆ THỐNG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461" y="1921616"/>
            <a:ext cx="549190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Yêu cầu chức năng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461" y="3013862"/>
            <a:ext cx="10761403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 Chức năng quản trị hệ thống: cho phép người quản trị hệ thống có thể quản lý người sử dụng, phân quyền, quản lý.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534" y="5302448"/>
            <a:ext cx="511641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Yêu cầu phi chức năng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3461" y="6604244"/>
            <a:ext cx="10761403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 Giao diện thân thiện, dễ sử dụng.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 Hệ thống bảo mật.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 Đáp ứng được các yêu cầu nghiệp vụ quản lý.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039577" y="1902551"/>
            <a:ext cx="10248423" cy="8263518"/>
          </a:xfrm>
          <a:custGeom>
            <a:avLst/>
            <a:gdLst/>
            <a:ahLst/>
            <a:cxnLst/>
            <a:rect l="l" t="t" r="r" b="b"/>
            <a:pathLst>
              <a:path w="10248423" h="8263518">
                <a:moveTo>
                  <a:pt x="0" y="0"/>
                </a:moveTo>
                <a:lnTo>
                  <a:pt x="10248423" y="0"/>
                </a:lnTo>
                <a:lnTo>
                  <a:pt x="10248423" y="8263518"/>
                </a:lnTo>
                <a:lnTo>
                  <a:pt x="0" y="82635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848" b="-8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304907" y="2229209"/>
            <a:ext cx="7734671" cy="819242"/>
          </a:xfrm>
          <a:custGeom>
            <a:avLst/>
            <a:gdLst/>
            <a:ahLst/>
            <a:cxnLst/>
            <a:rect l="l" t="t" r="r" b="b"/>
            <a:pathLst>
              <a:path w="7734671" h="819242">
                <a:moveTo>
                  <a:pt x="0" y="0"/>
                </a:moveTo>
                <a:lnTo>
                  <a:pt x="7734670" y="0"/>
                </a:lnTo>
                <a:lnTo>
                  <a:pt x="7734670" y="819242"/>
                </a:lnTo>
                <a:lnTo>
                  <a:pt x="0" y="8192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96413" r="-1425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36989" y="2270530"/>
            <a:ext cx="560298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Usecase tổng quát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3349" y="1927584"/>
            <a:ext cx="6456231" cy="819242"/>
          </a:xfrm>
          <a:custGeom>
            <a:avLst/>
            <a:gdLst/>
            <a:ahLst/>
            <a:cxnLst/>
            <a:rect l="l" t="t" r="r" b="b"/>
            <a:pathLst>
              <a:path w="6456231" h="819242">
                <a:moveTo>
                  <a:pt x="0" y="0"/>
                </a:moveTo>
                <a:lnTo>
                  <a:pt x="6456230" y="0"/>
                </a:lnTo>
                <a:lnTo>
                  <a:pt x="6456230" y="819242"/>
                </a:lnTo>
                <a:lnTo>
                  <a:pt x="0" y="81924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15504" r="-1905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658524" y="2746826"/>
            <a:ext cx="11338754" cy="7330716"/>
          </a:xfrm>
          <a:custGeom>
            <a:avLst/>
            <a:gdLst/>
            <a:ahLst/>
            <a:cxnLst/>
            <a:rect l="l" t="t" r="r" b="b"/>
            <a:pathLst>
              <a:path w="11338754" h="7330716">
                <a:moveTo>
                  <a:pt x="0" y="0"/>
                </a:moveTo>
                <a:lnTo>
                  <a:pt x="11338754" y="0"/>
                </a:lnTo>
                <a:lnTo>
                  <a:pt x="11338754" y="7330716"/>
                </a:lnTo>
                <a:lnTo>
                  <a:pt x="0" y="7330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3211" r="-3211" b="-20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017" y="1968904"/>
            <a:ext cx="617289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Sequence đăng nhập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3349" y="1927584"/>
            <a:ext cx="6456231" cy="819242"/>
          </a:xfrm>
          <a:custGeom>
            <a:avLst/>
            <a:gdLst/>
            <a:ahLst/>
            <a:cxnLst/>
            <a:rect l="l" t="t" r="r" b="b"/>
            <a:pathLst>
              <a:path w="6456231" h="819242">
                <a:moveTo>
                  <a:pt x="0" y="0"/>
                </a:moveTo>
                <a:lnTo>
                  <a:pt x="6456230" y="0"/>
                </a:lnTo>
                <a:lnTo>
                  <a:pt x="6456230" y="819242"/>
                </a:lnTo>
                <a:lnTo>
                  <a:pt x="0" y="81924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15504" r="-1905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196879" y="2746826"/>
            <a:ext cx="11476316" cy="7373533"/>
          </a:xfrm>
          <a:custGeom>
            <a:avLst/>
            <a:gdLst/>
            <a:ahLst/>
            <a:cxnLst/>
            <a:rect l="l" t="t" r="r" b="b"/>
            <a:pathLst>
              <a:path w="11476316" h="7373533">
                <a:moveTo>
                  <a:pt x="0" y="0"/>
                </a:moveTo>
                <a:lnTo>
                  <a:pt x="11476316" y="0"/>
                </a:lnTo>
                <a:lnTo>
                  <a:pt x="11476316" y="7373533"/>
                </a:lnTo>
                <a:lnTo>
                  <a:pt x="0" y="73735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8974" y="1968904"/>
            <a:ext cx="556498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Sequence đăng ký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6685" y="1947989"/>
            <a:ext cx="7062669" cy="886039"/>
          </a:xfrm>
          <a:custGeom>
            <a:avLst/>
            <a:gdLst/>
            <a:ahLst/>
            <a:cxnLst/>
            <a:rect l="l" t="t" r="r" b="b"/>
            <a:pathLst>
              <a:path w="7062669" h="886039">
                <a:moveTo>
                  <a:pt x="0" y="0"/>
                </a:moveTo>
                <a:lnTo>
                  <a:pt x="7062668" y="0"/>
                </a:lnTo>
                <a:lnTo>
                  <a:pt x="7062668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14667" r="-186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301573" y="2986428"/>
            <a:ext cx="11266928" cy="6985495"/>
          </a:xfrm>
          <a:custGeom>
            <a:avLst/>
            <a:gdLst/>
            <a:ahLst/>
            <a:cxnLst/>
            <a:rect l="l" t="t" r="r" b="b"/>
            <a:pathLst>
              <a:path w="11266928" h="6985495">
                <a:moveTo>
                  <a:pt x="0" y="0"/>
                </a:moveTo>
                <a:lnTo>
                  <a:pt x="11266928" y="0"/>
                </a:lnTo>
                <a:lnTo>
                  <a:pt x="11266928" y="6985495"/>
                </a:lnTo>
                <a:lnTo>
                  <a:pt x="0" y="698549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3365" y="1968904"/>
            <a:ext cx="717598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Sequence xem thông tin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map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pencil holder with pens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laptop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stack of books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potted plants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group of UI application windows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513642" y="370981"/>
            <a:ext cx="672048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NỘI DUNG BÁO CÁO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39091" y="1954479"/>
            <a:ext cx="5729309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PHẦN 1: TỔNG QUAN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3642" y="2832886"/>
            <a:ext cx="626100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PHẦN 2: CƠ SỞ LÝ THUYẾT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27199" y="3851236"/>
            <a:ext cx="7964955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PHẦN 3: CÀI ĐẶT THỰC NGHIỆM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39090" y="4750270"/>
            <a:ext cx="5195909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PHẦN 4: KẾT LUẬN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6685" y="1947989"/>
            <a:ext cx="8194572" cy="886039"/>
          </a:xfrm>
          <a:custGeom>
            <a:avLst/>
            <a:gdLst/>
            <a:ahLst/>
            <a:cxnLst/>
            <a:rect l="l" t="t" r="r" b="b"/>
            <a:pathLst>
              <a:path w="8194572" h="886039">
                <a:moveTo>
                  <a:pt x="0" y="0"/>
                </a:moveTo>
                <a:lnTo>
                  <a:pt x="8194571" y="0"/>
                </a:lnTo>
                <a:lnTo>
                  <a:pt x="8194571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8828" r="-1471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081470" y="2986428"/>
            <a:ext cx="11523636" cy="7043822"/>
          </a:xfrm>
          <a:custGeom>
            <a:avLst/>
            <a:gdLst/>
            <a:ahLst/>
            <a:cxnLst/>
            <a:rect l="l" t="t" r="r" b="b"/>
            <a:pathLst>
              <a:path w="11523636" h="7043822">
                <a:moveTo>
                  <a:pt x="0" y="0"/>
                </a:moveTo>
                <a:lnTo>
                  <a:pt x="11523635" y="0"/>
                </a:lnTo>
                <a:lnTo>
                  <a:pt x="11523635" y="7043823"/>
                </a:lnTo>
                <a:lnTo>
                  <a:pt x="0" y="704382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3365" y="1968904"/>
            <a:ext cx="830789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Sequence Thêm bệnh án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6685" y="1947989"/>
            <a:ext cx="8194572" cy="886039"/>
          </a:xfrm>
          <a:custGeom>
            <a:avLst/>
            <a:gdLst/>
            <a:ahLst/>
            <a:cxnLst/>
            <a:rect l="l" t="t" r="r" b="b"/>
            <a:pathLst>
              <a:path w="8194572" h="886039">
                <a:moveTo>
                  <a:pt x="0" y="0"/>
                </a:moveTo>
                <a:lnTo>
                  <a:pt x="8194571" y="0"/>
                </a:lnTo>
                <a:lnTo>
                  <a:pt x="8194571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8828" r="-1471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99557" y="2986428"/>
            <a:ext cx="12011415" cy="7356992"/>
          </a:xfrm>
          <a:custGeom>
            <a:avLst/>
            <a:gdLst/>
            <a:ahLst/>
            <a:cxnLst/>
            <a:rect l="l" t="t" r="r" b="b"/>
            <a:pathLst>
              <a:path w="12011415" h="7356992">
                <a:moveTo>
                  <a:pt x="0" y="0"/>
                </a:moveTo>
                <a:lnTo>
                  <a:pt x="12011416" y="0"/>
                </a:lnTo>
                <a:lnTo>
                  <a:pt x="12011416" y="7356992"/>
                </a:lnTo>
                <a:lnTo>
                  <a:pt x="0" y="735699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3365" y="1968904"/>
            <a:ext cx="830789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Sequence Sửa bệnh án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6685" y="1947989"/>
            <a:ext cx="8194572" cy="886039"/>
          </a:xfrm>
          <a:custGeom>
            <a:avLst/>
            <a:gdLst/>
            <a:ahLst/>
            <a:cxnLst/>
            <a:rect l="l" t="t" r="r" b="b"/>
            <a:pathLst>
              <a:path w="8194572" h="886039">
                <a:moveTo>
                  <a:pt x="0" y="0"/>
                </a:moveTo>
                <a:lnTo>
                  <a:pt x="8194571" y="0"/>
                </a:lnTo>
                <a:lnTo>
                  <a:pt x="8194571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8828" r="-1471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86965" y="3072153"/>
            <a:ext cx="11243965" cy="7210193"/>
          </a:xfrm>
          <a:custGeom>
            <a:avLst/>
            <a:gdLst/>
            <a:ahLst/>
            <a:cxnLst/>
            <a:rect l="l" t="t" r="r" b="b"/>
            <a:pathLst>
              <a:path w="11243965" h="7210193">
                <a:moveTo>
                  <a:pt x="0" y="0"/>
                </a:moveTo>
                <a:lnTo>
                  <a:pt x="11243966" y="0"/>
                </a:lnTo>
                <a:lnTo>
                  <a:pt x="11243966" y="7210193"/>
                </a:lnTo>
                <a:lnTo>
                  <a:pt x="0" y="721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3365" y="1968904"/>
            <a:ext cx="830789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Sequence Xóa bệnh án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6685" y="1947989"/>
            <a:ext cx="8194572" cy="886039"/>
          </a:xfrm>
          <a:custGeom>
            <a:avLst/>
            <a:gdLst/>
            <a:ahLst/>
            <a:cxnLst/>
            <a:rect l="l" t="t" r="r" b="b"/>
            <a:pathLst>
              <a:path w="8194572" h="886039">
                <a:moveTo>
                  <a:pt x="0" y="0"/>
                </a:moveTo>
                <a:lnTo>
                  <a:pt x="8194571" y="0"/>
                </a:lnTo>
                <a:lnTo>
                  <a:pt x="8194571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8828" r="-1471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19771" y="2951192"/>
            <a:ext cx="10888027" cy="7335808"/>
          </a:xfrm>
          <a:custGeom>
            <a:avLst/>
            <a:gdLst/>
            <a:ahLst/>
            <a:cxnLst/>
            <a:rect l="l" t="t" r="r" b="b"/>
            <a:pathLst>
              <a:path w="10888027" h="7335808">
                <a:moveTo>
                  <a:pt x="0" y="0"/>
                </a:moveTo>
                <a:lnTo>
                  <a:pt x="10888027" y="0"/>
                </a:lnTo>
                <a:lnTo>
                  <a:pt x="10888027" y="7335808"/>
                </a:lnTo>
                <a:lnTo>
                  <a:pt x="0" y="733580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5825" y="2022709"/>
            <a:ext cx="830789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Activity đăng nhập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6685" y="1947989"/>
            <a:ext cx="8194572" cy="886039"/>
          </a:xfrm>
          <a:custGeom>
            <a:avLst/>
            <a:gdLst/>
            <a:ahLst/>
            <a:cxnLst/>
            <a:rect l="l" t="t" r="r" b="b"/>
            <a:pathLst>
              <a:path w="8194572" h="886039">
                <a:moveTo>
                  <a:pt x="0" y="0"/>
                </a:moveTo>
                <a:lnTo>
                  <a:pt x="8194571" y="0"/>
                </a:lnTo>
                <a:lnTo>
                  <a:pt x="8194571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8828" r="-1471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27281" y="2834028"/>
            <a:ext cx="9859683" cy="7468710"/>
          </a:xfrm>
          <a:custGeom>
            <a:avLst/>
            <a:gdLst/>
            <a:ahLst/>
            <a:cxnLst/>
            <a:rect l="l" t="t" r="r" b="b"/>
            <a:pathLst>
              <a:path w="9859683" h="7468710">
                <a:moveTo>
                  <a:pt x="0" y="0"/>
                </a:moveTo>
                <a:lnTo>
                  <a:pt x="9859683" y="0"/>
                </a:lnTo>
                <a:lnTo>
                  <a:pt x="9859683" y="7468710"/>
                </a:lnTo>
                <a:lnTo>
                  <a:pt x="0" y="74687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5825" y="2022709"/>
            <a:ext cx="830789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Activity đăng ký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hone"/>
          <p:cNvSpPr/>
          <p:nvPr/>
        </p:nvSpPr>
        <p:spPr>
          <a:xfrm>
            <a:off x="3012793" y="2638830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briefcase"/>
          <p:cNvSpPr/>
          <p:nvPr/>
        </p:nvSpPr>
        <p:spPr>
          <a:xfrm>
            <a:off x="-2213488" y="735171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encil holder with pencils"/>
          <p:cNvSpPr/>
          <p:nvPr/>
        </p:nvSpPr>
        <p:spPr>
          <a:xfrm>
            <a:off x="4335659" y="-1109594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1"/>
                </a:lnTo>
                <a:lnTo>
                  <a:pt x="0" y="322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group of speech bubbles"/>
          <p:cNvSpPr/>
          <p:nvPr/>
        </p:nvSpPr>
        <p:spPr>
          <a:xfrm>
            <a:off x="3012793" y="5401752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n isometric lined desktop computer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n isometric lined open book"/>
          <p:cNvSpPr/>
          <p:nvPr/>
        </p:nvSpPr>
        <p:spPr>
          <a:xfrm flipH="1">
            <a:off x="13335" y="398072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6685" y="260333"/>
            <a:ext cx="13398608" cy="1536734"/>
          </a:xfrm>
          <a:custGeom>
            <a:avLst/>
            <a:gdLst/>
            <a:ahLst/>
            <a:cxnLst/>
            <a:rect l="l" t="t" r="r" b="b"/>
            <a:pathLst>
              <a:path w="13398608" h="1536734">
                <a:moveTo>
                  <a:pt x="0" y="0"/>
                </a:moveTo>
                <a:lnTo>
                  <a:pt x="13398608" y="0"/>
                </a:lnTo>
                <a:lnTo>
                  <a:pt x="13398608" y="1536734"/>
                </a:lnTo>
                <a:lnTo>
                  <a:pt x="0" y="153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26" t="-5884" b="-5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2640" y="650259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6685" y="1947989"/>
            <a:ext cx="8194572" cy="886039"/>
          </a:xfrm>
          <a:custGeom>
            <a:avLst/>
            <a:gdLst/>
            <a:ahLst/>
            <a:cxnLst/>
            <a:rect l="l" t="t" r="r" b="b"/>
            <a:pathLst>
              <a:path w="8194572" h="886039">
                <a:moveTo>
                  <a:pt x="0" y="0"/>
                </a:moveTo>
                <a:lnTo>
                  <a:pt x="8194571" y="0"/>
                </a:lnTo>
                <a:lnTo>
                  <a:pt x="8194571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8828" r="-1471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27281" y="2869371"/>
            <a:ext cx="9315704" cy="7417629"/>
          </a:xfrm>
          <a:custGeom>
            <a:avLst/>
            <a:gdLst/>
            <a:ahLst/>
            <a:cxnLst/>
            <a:rect l="l" t="t" r="r" b="b"/>
            <a:pathLst>
              <a:path w="9315704" h="7417629">
                <a:moveTo>
                  <a:pt x="0" y="0"/>
                </a:moveTo>
                <a:lnTo>
                  <a:pt x="9315703" y="0"/>
                </a:lnTo>
                <a:lnTo>
                  <a:pt x="9315703" y="7417629"/>
                </a:lnTo>
                <a:lnTo>
                  <a:pt x="0" y="741762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294" y="481542"/>
            <a:ext cx="1165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&amp; THIẾT KẾ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5825" y="2022709"/>
            <a:ext cx="830789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EFEFE"/>
                </a:solidFill>
                <a:latin typeface="Tahoma"/>
                <a:ea typeface="Tahoma"/>
                <a:cs typeface="Tahoma"/>
                <a:sym typeface="Tahoma"/>
              </a:rPr>
              <a:t>Sơ đồ Activity xem bệnh án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98608" cy="1436860"/>
          </a:xfrm>
          <a:custGeom>
            <a:avLst/>
            <a:gdLst/>
            <a:ahLst/>
            <a:cxnLst/>
            <a:rect l="l" t="t" r="r" b="b"/>
            <a:pathLst>
              <a:path w="13398608" h="1436860">
                <a:moveTo>
                  <a:pt x="0" y="0"/>
                </a:moveTo>
                <a:lnTo>
                  <a:pt x="13398608" y="0"/>
                </a:lnTo>
                <a:lnTo>
                  <a:pt x="13398608" y="1436860"/>
                </a:lnTo>
                <a:lnTo>
                  <a:pt x="0" y="143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6" t="-6293" b="-132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685" y="322508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8113" y="1516446"/>
            <a:ext cx="10358503" cy="886039"/>
          </a:xfrm>
          <a:custGeom>
            <a:avLst/>
            <a:gdLst/>
            <a:ahLst/>
            <a:cxnLst/>
            <a:rect l="l" t="t" r="r" b="b"/>
            <a:pathLst>
              <a:path w="10358503" h="886039">
                <a:moveTo>
                  <a:pt x="0" y="0"/>
                </a:moveTo>
                <a:lnTo>
                  <a:pt x="10358504" y="0"/>
                </a:lnTo>
                <a:lnTo>
                  <a:pt x="10358504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182" r="-955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2621560"/>
            <a:ext cx="16095412" cy="7665440"/>
          </a:xfrm>
          <a:custGeom>
            <a:avLst/>
            <a:gdLst/>
            <a:ahLst/>
            <a:cxnLst/>
            <a:rect l="l" t="t" r="r" b="b"/>
            <a:pathLst>
              <a:path w="16095412" h="7665440">
                <a:moveTo>
                  <a:pt x="0" y="0"/>
                </a:moveTo>
                <a:lnTo>
                  <a:pt x="16095412" y="0"/>
                </a:lnTo>
                <a:lnTo>
                  <a:pt x="16095412" y="7665440"/>
                </a:lnTo>
                <a:lnTo>
                  <a:pt x="0" y="7665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2766" y="141605"/>
            <a:ext cx="110767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KẾT QUẢ ĐẠT ĐƯỢC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377" y="1591166"/>
            <a:ext cx="983397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Giao diện quản lý danh sách bệnh án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98608" cy="1436860"/>
          </a:xfrm>
          <a:custGeom>
            <a:avLst/>
            <a:gdLst/>
            <a:ahLst/>
            <a:cxnLst/>
            <a:rect l="l" t="t" r="r" b="b"/>
            <a:pathLst>
              <a:path w="13398608" h="1436860">
                <a:moveTo>
                  <a:pt x="0" y="0"/>
                </a:moveTo>
                <a:lnTo>
                  <a:pt x="13398608" y="0"/>
                </a:lnTo>
                <a:lnTo>
                  <a:pt x="13398608" y="1436860"/>
                </a:lnTo>
                <a:lnTo>
                  <a:pt x="0" y="143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6" t="-6293" b="-132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685" y="322508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8113" y="1516446"/>
            <a:ext cx="10358503" cy="886039"/>
          </a:xfrm>
          <a:custGeom>
            <a:avLst/>
            <a:gdLst/>
            <a:ahLst/>
            <a:cxnLst/>
            <a:rect l="l" t="t" r="r" b="b"/>
            <a:pathLst>
              <a:path w="10358503" h="886039">
                <a:moveTo>
                  <a:pt x="0" y="0"/>
                </a:moveTo>
                <a:lnTo>
                  <a:pt x="10358504" y="0"/>
                </a:lnTo>
                <a:lnTo>
                  <a:pt x="10358504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182" r="-955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8661" y="2478685"/>
            <a:ext cx="15950639" cy="7496800"/>
          </a:xfrm>
          <a:custGeom>
            <a:avLst/>
            <a:gdLst/>
            <a:ahLst/>
            <a:cxnLst/>
            <a:rect l="l" t="t" r="r" b="b"/>
            <a:pathLst>
              <a:path w="15950639" h="7496800">
                <a:moveTo>
                  <a:pt x="0" y="0"/>
                </a:moveTo>
                <a:lnTo>
                  <a:pt x="15950639" y="0"/>
                </a:lnTo>
                <a:lnTo>
                  <a:pt x="15950639" y="7496801"/>
                </a:lnTo>
                <a:lnTo>
                  <a:pt x="0" y="7496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2766" y="141605"/>
            <a:ext cx="110767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KẾT QUẢ ĐẠT ĐƯỢC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377" y="1591166"/>
            <a:ext cx="983397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Giao diện thêm bệnh án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98608" cy="1436860"/>
          </a:xfrm>
          <a:custGeom>
            <a:avLst/>
            <a:gdLst/>
            <a:ahLst/>
            <a:cxnLst/>
            <a:rect l="l" t="t" r="r" b="b"/>
            <a:pathLst>
              <a:path w="13398608" h="1436860">
                <a:moveTo>
                  <a:pt x="0" y="0"/>
                </a:moveTo>
                <a:lnTo>
                  <a:pt x="13398608" y="0"/>
                </a:lnTo>
                <a:lnTo>
                  <a:pt x="13398608" y="1436860"/>
                </a:lnTo>
                <a:lnTo>
                  <a:pt x="0" y="143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6" t="-6293" b="-132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685" y="322508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8113" y="1516446"/>
            <a:ext cx="10358503" cy="886039"/>
          </a:xfrm>
          <a:custGeom>
            <a:avLst/>
            <a:gdLst/>
            <a:ahLst/>
            <a:cxnLst/>
            <a:rect l="l" t="t" r="r" b="b"/>
            <a:pathLst>
              <a:path w="10358503" h="886039">
                <a:moveTo>
                  <a:pt x="0" y="0"/>
                </a:moveTo>
                <a:lnTo>
                  <a:pt x="10358504" y="0"/>
                </a:lnTo>
                <a:lnTo>
                  <a:pt x="10358504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182" r="-955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88805" y="2478685"/>
            <a:ext cx="16170495" cy="7701198"/>
          </a:xfrm>
          <a:custGeom>
            <a:avLst/>
            <a:gdLst/>
            <a:ahLst/>
            <a:cxnLst/>
            <a:rect l="l" t="t" r="r" b="b"/>
            <a:pathLst>
              <a:path w="16170495" h="7701198">
                <a:moveTo>
                  <a:pt x="0" y="0"/>
                </a:moveTo>
                <a:lnTo>
                  <a:pt x="16170495" y="0"/>
                </a:lnTo>
                <a:lnTo>
                  <a:pt x="16170495" y="7701199"/>
                </a:lnTo>
                <a:lnTo>
                  <a:pt x="0" y="7701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2766" y="141605"/>
            <a:ext cx="110767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KẾT QUẢ ĐẠT ĐƯỢC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377" y="1591166"/>
            <a:ext cx="983397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Giao diện sửa bệnh án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98608" cy="1436860"/>
          </a:xfrm>
          <a:custGeom>
            <a:avLst/>
            <a:gdLst/>
            <a:ahLst/>
            <a:cxnLst/>
            <a:rect l="l" t="t" r="r" b="b"/>
            <a:pathLst>
              <a:path w="13398608" h="1436860">
                <a:moveTo>
                  <a:pt x="0" y="0"/>
                </a:moveTo>
                <a:lnTo>
                  <a:pt x="13398608" y="0"/>
                </a:lnTo>
                <a:lnTo>
                  <a:pt x="13398608" y="1436860"/>
                </a:lnTo>
                <a:lnTo>
                  <a:pt x="0" y="143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6" t="-6293" b="-132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685" y="322508"/>
            <a:ext cx="612120" cy="644912"/>
          </a:xfrm>
          <a:custGeom>
            <a:avLst/>
            <a:gdLst/>
            <a:ahLst/>
            <a:cxnLst/>
            <a:rect l="l" t="t" r="r" b="b"/>
            <a:pathLst>
              <a:path w="612120" h="644912">
                <a:moveTo>
                  <a:pt x="0" y="0"/>
                </a:moveTo>
                <a:lnTo>
                  <a:pt x="612120" y="0"/>
                </a:lnTo>
                <a:lnTo>
                  <a:pt x="612120" y="644912"/>
                </a:lnTo>
                <a:lnTo>
                  <a:pt x="0" y="64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8113" y="1516446"/>
            <a:ext cx="10358503" cy="886039"/>
          </a:xfrm>
          <a:custGeom>
            <a:avLst/>
            <a:gdLst/>
            <a:ahLst/>
            <a:cxnLst/>
            <a:rect l="l" t="t" r="r" b="b"/>
            <a:pathLst>
              <a:path w="10358503" h="886039">
                <a:moveTo>
                  <a:pt x="0" y="0"/>
                </a:moveTo>
                <a:lnTo>
                  <a:pt x="10358504" y="0"/>
                </a:lnTo>
                <a:lnTo>
                  <a:pt x="10358504" y="886039"/>
                </a:lnTo>
                <a:lnTo>
                  <a:pt x="0" y="88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182" r="-955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2766" y="2478685"/>
            <a:ext cx="15490227" cy="7900016"/>
          </a:xfrm>
          <a:custGeom>
            <a:avLst/>
            <a:gdLst/>
            <a:ahLst/>
            <a:cxnLst/>
            <a:rect l="l" t="t" r="r" b="b"/>
            <a:pathLst>
              <a:path w="15490227" h="7900016">
                <a:moveTo>
                  <a:pt x="0" y="0"/>
                </a:moveTo>
                <a:lnTo>
                  <a:pt x="15490227" y="0"/>
                </a:lnTo>
                <a:lnTo>
                  <a:pt x="15490227" y="7900016"/>
                </a:lnTo>
                <a:lnTo>
                  <a:pt x="0" y="7900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2766" y="141605"/>
            <a:ext cx="110767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Tahoma Bold"/>
                <a:ea typeface="Tahoma Bold"/>
                <a:cs typeface="Tahoma Bold"/>
                <a:sym typeface="Tahoma Bold"/>
              </a:rPr>
              <a:t>KẾT QUẢ ĐẠT ĐƯỢC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377" y="1591166"/>
            <a:ext cx="983397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Giao diện xóa bệnh án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9335758" cy="5729821"/>
          </a:xfrm>
          <a:custGeom>
            <a:avLst/>
            <a:gdLst/>
            <a:ahLst/>
            <a:cxnLst/>
            <a:rect l="l" t="t" r="r" b="b"/>
            <a:pathLst>
              <a:path w="9335758" h="5729821">
                <a:moveTo>
                  <a:pt x="0" y="0"/>
                </a:moveTo>
                <a:lnTo>
                  <a:pt x="9335758" y="0"/>
                </a:lnTo>
                <a:lnTo>
                  <a:pt x="9335758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67879" y="499475"/>
            <a:ext cx="12377805" cy="8928159"/>
          </a:xfrm>
          <a:custGeom>
            <a:avLst/>
            <a:gdLst/>
            <a:ahLst/>
            <a:cxnLst/>
            <a:rect l="l" t="t" r="r" b="b"/>
            <a:pathLst>
              <a:path w="12377805" h="8928159">
                <a:moveTo>
                  <a:pt x="0" y="0"/>
                </a:moveTo>
                <a:lnTo>
                  <a:pt x="12377805" y="0"/>
                </a:lnTo>
                <a:lnTo>
                  <a:pt x="12377805" y="8928159"/>
                </a:lnTo>
                <a:lnTo>
                  <a:pt x="0" y="892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2" r="-53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499475"/>
            <a:ext cx="18288000" cy="946480"/>
          </a:xfrm>
          <a:custGeom>
            <a:avLst/>
            <a:gdLst/>
            <a:ahLst/>
            <a:cxnLst/>
            <a:rect l="l" t="t" r="r" b="b"/>
            <a:pathLst>
              <a:path w="18288000" h="946480">
                <a:moveTo>
                  <a:pt x="0" y="0"/>
                </a:moveTo>
                <a:lnTo>
                  <a:pt x="18288000" y="0"/>
                </a:lnTo>
                <a:lnTo>
                  <a:pt x="18288000" y="946480"/>
                </a:lnTo>
                <a:lnTo>
                  <a:pt x="0" y="94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1" b="-30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40793" y="564027"/>
            <a:ext cx="775814" cy="817376"/>
          </a:xfrm>
          <a:custGeom>
            <a:avLst/>
            <a:gdLst/>
            <a:ahLst/>
            <a:cxnLst/>
            <a:rect l="l" t="t" r="r" b="b"/>
            <a:pathLst>
              <a:path w="775814" h="817376">
                <a:moveTo>
                  <a:pt x="0" y="0"/>
                </a:moveTo>
                <a:lnTo>
                  <a:pt x="775814" y="0"/>
                </a:lnTo>
                <a:lnTo>
                  <a:pt x="775814" y="817376"/>
                </a:lnTo>
                <a:lnTo>
                  <a:pt x="0" y="81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580378"/>
            <a:ext cx="71317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PHẦN 1: TỔNG QUAN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9335758" cy="5729821"/>
          </a:xfrm>
          <a:custGeom>
            <a:avLst/>
            <a:gdLst/>
            <a:ahLst/>
            <a:cxnLst/>
            <a:rect l="l" t="t" r="r" b="b"/>
            <a:pathLst>
              <a:path w="9335758" h="5729821">
                <a:moveTo>
                  <a:pt x="0" y="0"/>
                </a:moveTo>
                <a:lnTo>
                  <a:pt x="9335758" y="0"/>
                </a:lnTo>
                <a:lnTo>
                  <a:pt x="9335758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00539" y="564027"/>
            <a:ext cx="12377805" cy="8928159"/>
          </a:xfrm>
          <a:custGeom>
            <a:avLst/>
            <a:gdLst/>
            <a:ahLst/>
            <a:cxnLst/>
            <a:rect l="l" t="t" r="r" b="b"/>
            <a:pathLst>
              <a:path w="12377805" h="8928159">
                <a:moveTo>
                  <a:pt x="0" y="0"/>
                </a:moveTo>
                <a:lnTo>
                  <a:pt x="12377805" y="0"/>
                </a:lnTo>
                <a:lnTo>
                  <a:pt x="12377805" y="8928159"/>
                </a:lnTo>
                <a:lnTo>
                  <a:pt x="0" y="892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2" r="-53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499475"/>
            <a:ext cx="18288000" cy="946480"/>
          </a:xfrm>
          <a:custGeom>
            <a:avLst/>
            <a:gdLst/>
            <a:ahLst/>
            <a:cxnLst/>
            <a:rect l="l" t="t" r="r" b="b"/>
            <a:pathLst>
              <a:path w="18288000" h="946480">
                <a:moveTo>
                  <a:pt x="0" y="0"/>
                </a:moveTo>
                <a:lnTo>
                  <a:pt x="18288000" y="0"/>
                </a:lnTo>
                <a:lnTo>
                  <a:pt x="18288000" y="946480"/>
                </a:lnTo>
                <a:lnTo>
                  <a:pt x="0" y="94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1" b="-30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40793" y="564027"/>
            <a:ext cx="775814" cy="817376"/>
          </a:xfrm>
          <a:custGeom>
            <a:avLst/>
            <a:gdLst/>
            <a:ahLst/>
            <a:cxnLst/>
            <a:rect l="l" t="t" r="r" b="b"/>
            <a:pathLst>
              <a:path w="775814" h="817376">
                <a:moveTo>
                  <a:pt x="0" y="0"/>
                </a:moveTo>
                <a:lnTo>
                  <a:pt x="775814" y="0"/>
                </a:lnTo>
                <a:lnTo>
                  <a:pt x="775814" y="817376"/>
                </a:lnTo>
                <a:lnTo>
                  <a:pt x="0" y="81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1758" y="1445955"/>
            <a:ext cx="9801836" cy="5729821"/>
          </a:xfrm>
          <a:custGeom>
            <a:avLst/>
            <a:gdLst/>
            <a:ahLst/>
            <a:cxnLst/>
            <a:rect l="l" t="t" r="r" b="b"/>
            <a:pathLst>
              <a:path w="9801836" h="5729821">
                <a:moveTo>
                  <a:pt x="0" y="0"/>
                </a:moveTo>
                <a:lnTo>
                  <a:pt x="9801836" y="0"/>
                </a:lnTo>
                <a:lnTo>
                  <a:pt x="9801836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96" b="-24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784842"/>
            <a:ext cx="6438900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PHẦN 4: KẾT LUẬN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search bar"/>
          <p:cNvSpPr/>
          <p:nvPr/>
        </p:nvSpPr>
        <p:spPr>
          <a:xfrm>
            <a:off x="13867267" y="-373905"/>
            <a:ext cx="4743003" cy="4251455"/>
          </a:xfrm>
          <a:custGeom>
            <a:avLst/>
            <a:gdLst/>
            <a:ahLst/>
            <a:cxnLst/>
            <a:rect l="l" t="t" r="r" b="b"/>
            <a:pathLst>
              <a:path w="4743003" h="4251455">
                <a:moveTo>
                  <a:pt x="0" y="0"/>
                </a:moveTo>
                <a:lnTo>
                  <a:pt x="4743003" y="0"/>
                </a:lnTo>
                <a:lnTo>
                  <a:pt x="4743003" y="4251455"/>
                </a:lnTo>
                <a:lnTo>
                  <a:pt x="0" y="425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31</a:t>
            </a:r>
          </a:p>
        </p:txBody>
      </p:sp>
      <p:sp>
        <p:nvSpPr>
          <p:cNvPr id="4" name="Freeform 4"/>
          <p:cNvSpPr/>
          <p:nvPr/>
        </p:nvSpPr>
        <p:spPr>
          <a:xfrm>
            <a:off x="7005" y="75974"/>
            <a:ext cx="13860262" cy="952726"/>
          </a:xfrm>
          <a:custGeom>
            <a:avLst/>
            <a:gdLst/>
            <a:ahLst/>
            <a:cxnLst/>
            <a:rect l="l" t="t" r="r" b="b"/>
            <a:pathLst>
              <a:path w="13860262" h="952726">
                <a:moveTo>
                  <a:pt x="0" y="0"/>
                </a:moveTo>
                <a:lnTo>
                  <a:pt x="13860262" y="0"/>
                </a:lnTo>
                <a:lnTo>
                  <a:pt x="13860262" y="952726"/>
                </a:lnTo>
                <a:lnTo>
                  <a:pt x="0" y="952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653" t="-31038" r="-708" b="-314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3077" y="123712"/>
            <a:ext cx="7158323" cy="724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Một</a:t>
            </a:r>
            <a:r>
              <a:rPr lang="en-US" sz="4500" b="1" dirty="0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500" b="1" dirty="0" err="1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số</a:t>
            </a:r>
            <a:r>
              <a:rPr lang="en-US" sz="4500" b="1" dirty="0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500" b="1" dirty="0" err="1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kết</a:t>
            </a:r>
            <a:r>
              <a:rPr lang="en-US" sz="4500" b="1" dirty="0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500" b="1" dirty="0" err="1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quả</a:t>
            </a:r>
            <a:r>
              <a:rPr lang="en-US" sz="4500" b="1" dirty="0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500" b="1" dirty="0" err="1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đạt</a:t>
            </a:r>
            <a:r>
              <a:rPr lang="en-US" sz="4500" b="1" dirty="0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500" b="1" dirty="0" err="1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được</a:t>
            </a:r>
            <a:endParaRPr lang="en-US" sz="4500" b="1" dirty="0">
              <a:solidFill>
                <a:srgbClr val="31356E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32534" y="1685147"/>
            <a:ext cx="1056442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Quản lý bệnh án một cách hiệu quả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2534" y="3012298"/>
            <a:ext cx="1056442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Thiết kế thành công ứng dụng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534" y="4339448"/>
            <a:ext cx="10564428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Sử dụng kiến thức đã học áp dụng vào lập trình hiệu quả nhất.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2534" y="6089828"/>
            <a:ext cx="10564428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Tham khảo nhiều tài liệu và nhiều trang web lập trình trên Internet.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search bar"/>
          <p:cNvSpPr/>
          <p:nvPr/>
        </p:nvSpPr>
        <p:spPr>
          <a:xfrm>
            <a:off x="13867267" y="-373905"/>
            <a:ext cx="4743003" cy="4251455"/>
          </a:xfrm>
          <a:custGeom>
            <a:avLst/>
            <a:gdLst/>
            <a:ahLst/>
            <a:cxnLst/>
            <a:rect l="l" t="t" r="r" b="b"/>
            <a:pathLst>
              <a:path w="4743003" h="4251455">
                <a:moveTo>
                  <a:pt x="0" y="0"/>
                </a:moveTo>
                <a:lnTo>
                  <a:pt x="4743003" y="0"/>
                </a:lnTo>
                <a:lnTo>
                  <a:pt x="4743003" y="4251455"/>
                </a:lnTo>
                <a:lnTo>
                  <a:pt x="0" y="425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05" y="75974"/>
            <a:ext cx="13860262" cy="952726"/>
          </a:xfrm>
          <a:custGeom>
            <a:avLst/>
            <a:gdLst/>
            <a:ahLst/>
            <a:cxnLst/>
            <a:rect l="l" t="t" r="r" b="b"/>
            <a:pathLst>
              <a:path w="13860262" h="952726">
                <a:moveTo>
                  <a:pt x="0" y="0"/>
                </a:moveTo>
                <a:lnTo>
                  <a:pt x="13860262" y="0"/>
                </a:lnTo>
                <a:lnTo>
                  <a:pt x="13860262" y="952726"/>
                </a:lnTo>
                <a:lnTo>
                  <a:pt x="0" y="952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653" t="-31038" r="-708" b="-314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light bulb"/>
          <p:cNvSpPr/>
          <p:nvPr/>
        </p:nvSpPr>
        <p:spPr>
          <a:xfrm>
            <a:off x="12912527" y="3335154"/>
            <a:ext cx="3662625" cy="5642699"/>
          </a:xfrm>
          <a:custGeom>
            <a:avLst/>
            <a:gdLst/>
            <a:ahLst/>
            <a:cxnLst/>
            <a:rect l="l" t="t" r="r" b="b"/>
            <a:pathLst>
              <a:path w="3662625" h="5642699">
                <a:moveTo>
                  <a:pt x="0" y="0"/>
                </a:moveTo>
                <a:lnTo>
                  <a:pt x="3662624" y="0"/>
                </a:lnTo>
                <a:lnTo>
                  <a:pt x="3662624" y="5642699"/>
                </a:lnTo>
                <a:lnTo>
                  <a:pt x="0" y="5642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8007" y="233323"/>
            <a:ext cx="605585" cy="638027"/>
          </a:xfrm>
          <a:custGeom>
            <a:avLst/>
            <a:gdLst/>
            <a:ahLst/>
            <a:cxnLst/>
            <a:rect l="l" t="t" r="r" b="b"/>
            <a:pathLst>
              <a:path w="605585" h="638027">
                <a:moveTo>
                  <a:pt x="0" y="0"/>
                </a:moveTo>
                <a:lnTo>
                  <a:pt x="605585" y="0"/>
                </a:lnTo>
                <a:lnTo>
                  <a:pt x="605585" y="638027"/>
                </a:lnTo>
                <a:lnTo>
                  <a:pt x="0" y="638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007" y="1468018"/>
            <a:ext cx="12628486" cy="3866474"/>
          </a:xfrm>
          <a:custGeom>
            <a:avLst/>
            <a:gdLst/>
            <a:ahLst/>
            <a:cxnLst/>
            <a:rect l="l" t="t" r="r" b="b"/>
            <a:pathLst>
              <a:path w="12628486" h="3866474">
                <a:moveTo>
                  <a:pt x="0" y="0"/>
                </a:moveTo>
                <a:lnTo>
                  <a:pt x="12628485" y="0"/>
                </a:lnTo>
                <a:lnTo>
                  <a:pt x="12628485" y="3866474"/>
                </a:lnTo>
                <a:lnTo>
                  <a:pt x="0" y="386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1823" t="-44892" r="-287329" b="-90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227775" y="5594407"/>
            <a:ext cx="7998951" cy="4499410"/>
          </a:xfrm>
          <a:custGeom>
            <a:avLst/>
            <a:gdLst/>
            <a:ahLst/>
            <a:cxnLst/>
            <a:rect l="l" t="t" r="r" b="b"/>
            <a:pathLst>
              <a:path w="7998951" h="4499410">
                <a:moveTo>
                  <a:pt x="0" y="0"/>
                </a:moveTo>
                <a:lnTo>
                  <a:pt x="7998952" y="0"/>
                </a:lnTo>
                <a:lnTo>
                  <a:pt x="7998952" y="4499410"/>
                </a:lnTo>
                <a:lnTo>
                  <a:pt x="0" y="44994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0799" y="1647047"/>
            <a:ext cx="10897340" cy="368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31356E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CẢM ƠN QUÝ HỘI ĐỒNG VÀ CÁC BẠN ĐÃ LẮNG NGHE VÀ THEO DÕI.</a:t>
            </a:r>
          </a:p>
          <a:p>
            <a:pPr algn="ctr">
              <a:lnSpc>
                <a:spcPts val="7279"/>
              </a:lnSpc>
            </a:pPr>
            <a:endParaRPr lang="en-US" sz="5199" b="1">
              <a:solidFill>
                <a:srgbClr val="31356E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plug"/>
          <p:cNvSpPr/>
          <p:nvPr/>
        </p:nvSpPr>
        <p:spPr>
          <a:xfrm>
            <a:off x="13156163" y="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35255"/>
            <a:ext cx="1409330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GIỚI THIỆU VỀ CƠ QUAN THỰC TẬP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3400" y="1314631"/>
            <a:ext cx="12349304" cy="88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5"/>
              </a:lnSpc>
            </a:pP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CÔNG TY TNHH THƯƠNG MẠI - DỊCH VỤ - SẢN XUẤT VŨ PHONG, </a:t>
            </a:r>
            <a:r>
              <a:rPr lang="vi-VN" sz="412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 Văn Cao, Phường Phú Thọ Hoà, Quận Tân Phú, Thành phố Hồ Chí Minh, Việt Nam</a:t>
            </a:r>
            <a:r>
              <a:rPr lang="en-US" sz="412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được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biết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đến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là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công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chuyên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cung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cấp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phần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mềm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dành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riêng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cho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y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tế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giúp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nâng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cao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hiệu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quả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chăm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sóc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bệnh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nhân</a:t>
            </a:r>
            <a:endParaRPr lang="en-US" sz="4118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>
              <a:lnSpc>
                <a:spcPts val="5765"/>
              </a:lnSpc>
            </a:pPr>
            <a:endParaRPr lang="en-US" sz="4118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>
              <a:lnSpc>
                <a:spcPts val="5765"/>
              </a:lnSpc>
            </a:pP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Biểu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tượng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đổi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mới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năm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bắt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xu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hướng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định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hình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của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ngành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công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nghệ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thông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tin</a:t>
            </a:r>
          </a:p>
          <a:p>
            <a:pPr algn="just">
              <a:lnSpc>
                <a:spcPts val="5765"/>
              </a:lnSpc>
            </a:pPr>
            <a:endParaRPr lang="en-US" sz="4118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>
              <a:lnSpc>
                <a:spcPts val="5765"/>
              </a:lnSpc>
            </a:pP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=&gt;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Tạo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cơ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hội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cho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sinh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viên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thực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tập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học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hỏi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sáng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tạo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Ứng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dụng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kiến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thức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vào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thực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tiễn</a:t>
            </a:r>
            <a:r>
              <a:rPr lang="en-US" sz="4118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n isometric lined open book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sometric lined mobile phone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n isometric lined package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n isometric lined laptop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706" y="2378577"/>
            <a:ext cx="13560641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 dirty="0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NHỮNG KỸ NĂNG ĐƯỢC HỌC HỎI TRONG QUÁ TRÌNH THỰC TẬP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325487"/>
            <a:ext cx="1828800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Làm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quen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với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môi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trường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làm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việc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thực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tế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tiếp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xúc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với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công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việc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thực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tế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sau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khi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tốt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nghiệp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bản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thân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sẽ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làm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526" y="5776246"/>
            <a:ext cx="1828800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Học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hỏi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được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những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kĩ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năng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thực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tế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khi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đi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làm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được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từ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những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anh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chị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nhân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sự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Học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được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kĩ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năng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làm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việc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nhóm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kiểm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tra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code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viết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code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làm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sao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ngắn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gọn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dễ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399" dirty="0" err="1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nhìn</a:t>
            </a:r>
            <a:r>
              <a:rPr lang="en-US" sz="3399" dirty="0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61" y="7326879"/>
            <a:ext cx="1828800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Tìm hiểu được cái công cụ mà trong trường chưa được học, biết thêm một số famework hỗ trợ mà sử lý vào thực tế.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0394" y="3055411"/>
            <a:ext cx="5649494" cy="3417595"/>
          </a:xfrm>
          <a:custGeom>
            <a:avLst/>
            <a:gdLst/>
            <a:ahLst/>
            <a:cxnLst/>
            <a:rect l="l" t="t" r="r" b="b"/>
            <a:pathLst>
              <a:path w="5649494" h="3417595">
                <a:moveTo>
                  <a:pt x="0" y="0"/>
                </a:moveTo>
                <a:lnTo>
                  <a:pt x="5649494" y="0"/>
                </a:lnTo>
                <a:lnTo>
                  <a:pt x="5649494" y="3417595"/>
                </a:lnTo>
                <a:lnTo>
                  <a:pt x="0" y="3417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24976" y="3055411"/>
            <a:ext cx="5840573" cy="3417595"/>
          </a:xfrm>
          <a:custGeom>
            <a:avLst/>
            <a:gdLst/>
            <a:ahLst/>
            <a:cxnLst/>
            <a:rect l="l" t="t" r="r" b="b"/>
            <a:pathLst>
              <a:path w="5840573" h="3417595">
                <a:moveTo>
                  <a:pt x="0" y="0"/>
                </a:moveTo>
                <a:lnTo>
                  <a:pt x="5840574" y="0"/>
                </a:lnTo>
                <a:lnTo>
                  <a:pt x="5840574" y="3417595"/>
                </a:lnTo>
                <a:lnTo>
                  <a:pt x="0" y="341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89375" y="3110036"/>
            <a:ext cx="5716362" cy="3308345"/>
          </a:xfrm>
          <a:custGeom>
            <a:avLst/>
            <a:gdLst/>
            <a:ahLst/>
            <a:cxnLst/>
            <a:rect l="l" t="t" r="r" b="b"/>
            <a:pathLst>
              <a:path w="5716362" h="3308345">
                <a:moveTo>
                  <a:pt x="0" y="0"/>
                </a:moveTo>
                <a:lnTo>
                  <a:pt x="5716362" y="0"/>
                </a:lnTo>
                <a:lnTo>
                  <a:pt x="5716362" y="3308345"/>
                </a:lnTo>
                <a:lnTo>
                  <a:pt x="0" y="3308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28598" y="6802997"/>
            <a:ext cx="7670577" cy="2756928"/>
          </a:xfrm>
          <a:custGeom>
            <a:avLst/>
            <a:gdLst/>
            <a:ahLst/>
            <a:cxnLst/>
            <a:rect l="l" t="t" r="r" b="b"/>
            <a:pathLst>
              <a:path w="7670577" h="2756928">
                <a:moveTo>
                  <a:pt x="0" y="0"/>
                </a:moveTo>
                <a:lnTo>
                  <a:pt x="7670577" y="0"/>
                </a:lnTo>
                <a:lnTo>
                  <a:pt x="7670577" y="2756928"/>
                </a:lnTo>
                <a:lnTo>
                  <a:pt x="0" y="2756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24" b="-11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63243" y="6473006"/>
            <a:ext cx="6548432" cy="3568896"/>
          </a:xfrm>
          <a:custGeom>
            <a:avLst/>
            <a:gdLst/>
            <a:ahLst/>
            <a:cxnLst/>
            <a:rect l="l" t="t" r="r" b="b"/>
            <a:pathLst>
              <a:path w="6548432" h="3568896">
                <a:moveTo>
                  <a:pt x="0" y="0"/>
                </a:moveTo>
                <a:lnTo>
                  <a:pt x="6548432" y="0"/>
                </a:lnTo>
                <a:lnTo>
                  <a:pt x="6548432" y="3568896"/>
                </a:lnTo>
                <a:lnTo>
                  <a:pt x="0" y="3568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76325" y="1123950"/>
            <a:ext cx="16135350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b="1">
                <a:solidFill>
                  <a:srgbClr val="2B4B82"/>
                </a:solidFill>
                <a:latin typeface="Tahoma Bold"/>
                <a:ea typeface="Tahoma Bold"/>
                <a:cs typeface="Tahoma Bold"/>
                <a:sym typeface="Tahoma Bold"/>
              </a:rPr>
              <a:t>Nghiên cứu các tài liệu liên quan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8541" y="1543240"/>
            <a:ext cx="7807524" cy="6002034"/>
          </a:xfrm>
          <a:custGeom>
            <a:avLst/>
            <a:gdLst/>
            <a:ahLst/>
            <a:cxnLst/>
            <a:rect l="l" t="t" r="r" b="b"/>
            <a:pathLst>
              <a:path w="7807524" h="6002034">
                <a:moveTo>
                  <a:pt x="0" y="0"/>
                </a:moveTo>
                <a:lnTo>
                  <a:pt x="7807525" y="0"/>
                </a:lnTo>
                <a:lnTo>
                  <a:pt x="7807525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0731" y="791945"/>
            <a:ext cx="662552" cy="698046"/>
          </a:xfrm>
          <a:custGeom>
            <a:avLst/>
            <a:gdLst/>
            <a:ahLst/>
            <a:cxnLst/>
            <a:rect l="l" t="t" r="r" b="b"/>
            <a:pathLst>
              <a:path w="662552" h="698046">
                <a:moveTo>
                  <a:pt x="0" y="0"/>
                </a:moveTo>
                <a:lnTo>
                  <a:pt x="662552" y="0"/>
                </a:lnTo>
                <a:lnTo>
                  <a:pt x="662552" y="698046"/>
                </a:lnTo>
                <a:lnTo>
                  <a:pt x="0" y="698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49795"/>
            <a:ext cx="780752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NGHIÊN CỨU ĐỀ TÀI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289832"/>
            <a:ext cx="8836224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Đối tượng nghiên cứu: Bác sỹ, y tá, các nhân viên sử dụng phần mềm.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4477582"/>
            <a:ext cx="8836224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Phạm vi nghiên cứu: Tập trung vào các cơ sở y tế (bệnh viên, phòng khám, trạm y tế).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working on their computer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10892" y="534352"/>
            <a:ext cx="7271908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31356E"/>
                </a:solidFill>
                <a:latin typeface="Tahoma Bold"/>
                <a:ea typeface="Tahoma Bold"/>
                <a:cs typeface="Tahoma Bold"/>
                <a:sym typeface="Tahoma Bold"/>
              </a:rPr>
              <a:t>NGHIÊN CỨU ĐỀ TÀI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29487" y="1790355"/>
            <a:ext cx="11101487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Về lý thuyết: Tìm hiểu về quy trình quản lý, nghiệp vụ quản lý bệnh án, ngôn ngữ lập trình và cơ sở dữ liệu.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29487" y="4070350"/>
            <a:ext cx="11101487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1356E"/>
                </a:solidFill>
                <a:latin typeface="Tahoma"/>
                <a:ea typeface="Tahoma"/>
                <a:cs typeface="Tahoma"/>
                <a:sym typeface="Tahoma"/>
              </a:rPr>
              <a:t>Phân chia hệ thống thành module, phân tích thiết kế và xây dựng hệ thống.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F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9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499475"/>
            <a:ext cx="18288000" cy="946480"/>
          </a:xfrm>
          <a:custGeom>
            <a:avLst/>
            <a:gdLst/>
            <a:ahLst/>
            <a:cxnLst/>
            <a:rect l="l" t="t" r="r" b="b"/>
            <a:pathLst>
              <a:path w="18288000" h="946480">
                <a:moveTo>
                  <a:pt x="0" y="0"/>
                </a:moveTo>
                <a:lnTo>
                  <a:pt x="18288000" y="0"/>
                </a:lnTo>
                <a:lnTo>
                  <a:pt x="18288000" y="946480"/>
                </a:lnTo>
                <a:lnTo>
                  <a:pt x="0" y="946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911" b="-30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0793" y="564027"/>
            <a:ext cx="775814" cy="817376"/>
          </a:xfrm>
          <a:custGeom>
            <a:avLst/>
            <a:gdLst/>
            <a:ahLst/>
            <a:cxnLst/>
            <a:rect l="l" t="t" r="r" b="b"/>
            <a:pathLst>
              <a:path w="775814" h="817376">
                <a:moveTo>
                  <a:pt x="0" y="0"/>
                </a:moveTo>
                <a:lnTo>
                  <a:pt x="775814" y="0"/>
                </a:lnTo>
                <a:lnTo>
                  <a:pt x="775814" y="817376"/>
                </a:lnTo>
                <a:lnTo>
                  <a:pt x="0" y="81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667879" y="1381403"/>
            <a:ext cx="11155119" cy="8046231"/>
          </a:xfrm>
          <a:custGeom>
            <a:avLst/>
            <a:gdLst/>
            <a:ahLst/>
            <a:cxnLst/>
            <a:rect l="l" t="t" r="r" b="b"/>
            <a:pathLst>
              <a:path w="11155119" h="8046231">
                <a:moveTo>
                  <a:pt x="0" y="0"/>
                </a:moveTo>
                <a:lnTo>
                  <a:pt x="11155119" y="0"/>
                </a:lnTo>
                <a:lnTo>
                  <a:pt x="11155119" y="8046231"/>
                </a:lnTo>
                <a:lnTo>
                  <a:pt x="0" y="804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2" r="-53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1028700"/>
            <a:ext cx="9335758" cy="5729821"/>
          </a:xfrm>
          <a:custGeom>
            <a:avLst/>
            <a:gdLst/>
            <a:ahLst/>
            <a:cxnLst/>
            <a:rect l="l" t="t" r="r" b="b"/>
            <a:pathLst>
              <a:path w="9335758" h="5729821">
                <a:moveTo>
                  <a:pt x="0" y="0"/>
                </a:moveTo>
                <a:lnTo>
                  <a:pt x="9335758" y="0"/>
                </a:lnTo>
                <a:lnTo>
                  <a:pt x="9335758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580378"/>
            <a:ext cx="71317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PHẦN 2: CƠ SỞ LÝ THUYẾT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942</Words>
  <Application>Microsoft Office PowerPoint</Application>
  <PresentationFormat>Custom</PresentationFormat>
  <Paragraphs>125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Noto Serif Display</vt:lpstr>
      <vt:lpstr>Tahoma Bold</vt:lpstr>
      <vt:lpstr>Arial</vt:lpstr>
      <vt:lpstr>DejaVu Serif Bold</vt:lpstr>
      <vt:lpstr>Tahoma</vt:lpstr>
      <vt:lpstr>Calibri</vt:lpstr>
      <vt:lpstr>Clear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dc:creator>Nguyễn Bá Hùng</dc:creator>
  <cp:lastModifiedBy>Nguyễn Bá Hùng</cp:lastModifiedBy>
  <cp:revision>5</cp:revision>
  <dcterms:created xsi:type="dcterms:W3CDTF">2006-08-16T00:00:00Z</dcterms:created>
  <dcterms:modified xsi:type="dcterms:W3CDTF">2025-02-22T02:40:37Z</dcterms:modified>
  <dc:identifier>DAGe6FkRD_w</dc:identifier>
</cp:coreProperties>
</file>